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22D1D40-DF5F-4341-BA32-D39A5AF21B97}">
  <a:tblStyle styleId="{622D1D40-DF5F-4341-BA32-D39A5AF21B9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D7E3DF7-A49A-470A-9817-E872BB2D517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97b00ad89_0_67: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97b00ad89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97b00ad89_0_21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97b00ad89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597b00ad89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597b00ad8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597b00ad89_0_30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597b00ad89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597b00ad89_0_4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597b00ad89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hyperlink" Target="https://youtu.be/T_sGTspaF4Y?feature=shared&amp;t=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355544" y="1535436"/>
          <a:ext cx="3000000" cy="3000000"/>
        </p:xfrm>
        <a:graphic>
          <a:graphicData uri="http://schemas.openxmlformats.org/drawingml/2006/table">
            <a:tbl>
              <a:tblPr>
                <a:noFill/>
                <a:tableStyleId>{622D1D40-DF5F-4341-BA32-D39A5AF21B97}</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1" name="Google Shape;151;p37"/>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1: Cuba</a:t>
            </a:r>
            <a:endParaRPr sz="18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59" name="Google Shape;159;p3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61" name="Google Shape;161;p38"/>
          <p:cNvGraphicFramePr/>
          <p:nvPr/>
        </p:nvGraphicFramePr>
        <p:xfrm>
          <a:off x="367177" y="690516"/>
          <a:ext cx="3000000" cy="3000000"/>
        </p:xfrm>
        <a:graphic>
          <a:graphicData uri="http://schemas.openxmlformats.org/drawingml/2006/table">
            <a:tbl>
              <a:tblPr>
                <a:noFill/>
                <a:tableStyleId>{FD7E3DF7-A49A-470A-9817-E872BB2D5176}</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Fidel Castro, “Court Statement,’” October 16, 1953.</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Fidel Castro was a Cuban nationalist and revolutionary who would later become the leader of Cuba after the 1959 revolution. This excerpt comes from his 1953 court speech, “History Will Absolve Me,” following a failed uprising against the dictatorship of Fulgencio Batista.</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Let me tell you a story: Once upon a time there was a Republic. It had its Constitution, its laws, its freedoms, a President, a Congress and Courts of Law. Everyone could assemble, associate, speak and write with complete freedom. The people were not satisfied with the government officials at that time, but they had the power to elect new officials and only a few days remained before they would do so. Public opinion was respected and heeded and all problems of common interest were freely discussed… This people had suffered greatly and although it was unhappy, it longed to be happy and had a right to be happy. It had been deceived many times and it looked upon the past with real horror. This country innocently believed that such a past could not return; the people were proud of their love of freedom and they carried their heads high in the conviction that liberty would be respected as a sacred right. They felt confident that no one would dare commit the crime of violating their democratic institutions. They wanted a change for the better, aspired to progress; and they saw all this at hand. All their hope was in the future.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Poor country! One morning the citizens woke up dismayed; under the cover of night, while the people slept, the ghosts of the past had conspired and has seized the citizenry by its hands, its feet, and its neck… No; it was no nightmare; it was a sad and terrible reality: a man named Fulgencio Batista had just perpetrated the appalling crime that no one had expected.</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Then a humble citizen of that people, a citizen who wished to believe in the laws of the Republic, in the integrity of its judges, whom he had seen vent their fury against the underprivileged, searched through a Social Defense Code to see what punishment society prescribed for the author of such a coup…</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Without telling anyone, Code in one hand and a deposition in the other, that citizen went to the old city building, that old building which housed the Court competent and under obligation to bring cause against and punish those responsible for this deed. He presented a writ denouncing the crimes and asking that Fulgencio Batista and his seventeen accomplices be sentenced to 108 years in prison as decreed by the Social Defense Code…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Days and months passed. What a disappointment! The accused remained unmolested: he strode up and down the country like a great lord and was called Honorable Sir and General: he removed and replaced judges at will…</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Once more the days and the months rolled by, the people wearied of mockery and abuses. There is a limit to tolerance! The struggle began against this man who was disregarding the law, who had usurped power by the use of violence against the will of the people, who was guilty of aggression against the established order, had tortured, murdered, imprisoned and prosecuted those who had taken up the struggle to defend the law and to restore freedom to the people.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Honorable Judges: I am that humble citizen who one day demanded in vain that the Courts punish the power-hungry men who had violated the law and torn our institutions to shreds. Now that it is I who am accused for attempting to overthrow this illegal regime and to restore the legitimate Constitution of the Republic…</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9" name="Google Shape;169;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71" name="Google Shape;171;p39"/>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72" name="Google Shape;172;p39"/>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Cuban Nationalism</a:t>
            </a:r>
            <a:endParaRPr b="1" sz="1200">
              <a:latin typeface="Inter"/>
              <a:ea typeface="Inter"/>
              <a:cs typeface="Inter"/>
              <a:sym typeface="Inter"/>
            </a:endParaRPr>
          </a:p>
        </p:txBody>
      </p:sp>
      <p:sp>
        <p:nvSpPr>
          <p:cNvPr id="173" name="Google Shape;173;p39"/>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75" name="Google Shape;175;p39"/>
          <p:cNvGraphicFramePr/>
          <p:nvPr/>
        </p:nvGraphicFramePr>
        <p:xfrm>
          <a:off x="441647" y="3929291"/>
          <a:ext cx="3000000" cy="3000000"/>
        </p:xfrm>
        <a:graphic>
          <a:graphicData uri="http://schemas.openxmlformats.org/drawingml/2006/table">
            <a:tbl>
              <a:tblPr>
                <a:noFill/>
                <a:tableStyleId>{622D1D40-DF5F-4341-BA32-D39A5AF21B97}</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76" name="Google Shape;176;p39"/>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77" name="Google Shape;177;p39"/>
          <p:cNvGraphicFramePr/>
          <p:nvPr/>
        </p:nvGraphicFramePr>
        <p:xfrm>
          <a:off x="441650" y="6616900"/>
          <a:ext cx="3000000" cy="3000000"/>
        </p:xfrm>
        <a:graphic>
          <a:graphicData uri="http://schemas.openxmlformats.org/drawingml/2006/table">
            <a:tbl>
              <a:tblPr>
                <a:noFill/>
                <a:tableStyleId>{622D1D40-DF5F-4341-BA32-D39A5AF21B97}</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4" name="Google Shape;184;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5" name="Google Shape;18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86" name="Google Shape;186;p40"/>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87" name="Google Shape;187;p40"/>
          <p:cNvGraphicFramePr/>
          <p:nvPr/>
        </p:nvGraphicFramePr>
        <p:xfrm>
          <a:off x="441500" y="2766138"/>
          <a:ext cx="3000000" cy="3000000"/>
        </p:xfrm>
        <a:graphic>
          <a:graphicData uri="http://schemas.openxmlformats.org/drawingml/2006/table">
            <a:tbl>
              <a:tblPr>
                <a:noFill/>
                <a:tableStyleId>{622D1D40-DF5F-4341-BA32-D39A5AF21B97}</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pic>
        <p:nvPicPr>
          <p:cNvPr id="192" name="Google Shape;19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3" name="Google Shape;193;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4" name="Google Shape;194;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5" name="Google Shape;195;p41"/>
          <p:cNvGraphicFramePr/>
          <p:nvPr/>
        </p:nvGraphicFramePr>
        <p:xfrm>
          <a:off x="355544" y="1535436"/>
          <a:ext cx="3000000" cy="3000000"/>
        </p:xfrm>
        <a:graphic>
          <a:graphicData uri="http://schemas.openxmlformats.org/drawingml/2006/table">
            <a:tbl>
              <a:tblPr>
                <a:noFill/>
                <a:tableStyleId>{622D1D40-DF5F-4341-BA32-D39A5AF21B97}</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96" name="Google Shape;196;p41"/>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97" name="Google Shape;197;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98" name="Google Shape;198;p41"/>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99" name="Google Shape;199;p41"/>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Because the war weakened colonial powers like Britain and France, and it would have been hypocritical to ask colonial soldiers to fight against Nazi imperialism, then return to being ruled by an empire themselves.</a:t>
            </a: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Many had to choose between capitalist and socialist influences during the Cold War, and although some moved toward democracy, it was often a difficult and violent process.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Evaluating Evidence (Cuba- Exemplar)</a:t>
            </a:r>
            <a:endParaRPr sz="2200">
              <a:solidFill>
                <a:schemeClr val="dk1"/>
              </a:solidFill>
              <a:latin typeface="Plus Jakarta Sans"/>
              <a:ea typeface="Plus Jakarta Sans"/>
              <a:cs typeface="Plus Jakarta Sans"/>
              <a:sym typeface="Plus Jakarta Sans"/>
            </a:endParaRPr>
          </a:p>
        </p:txBody>
      </p:sp>
      <p:sp>
        <p:nvSpPr>
          <p:cNvPr id="205" name="Google Shape;205;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6" name="Google Shape;206;p42"/>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07" name="Google Shape;207;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08" name="Google Shape;208;p42"/>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09" name="Google Shape;209;p42"/>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210" name="Google Shape;210;p42"/>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Cuban Nationalism</a:t>
            </a:r>
            <a:endParaRPr b="1" sz="1200">
              <a:latin typeface="Inter"/>
              <a:ea typeface="Inter"/>
              <a:cs typeface="Inter"/>
              <a:sym typeface="Inter"/>
            </a:endParaRPr>
          </a:p>
        </p:txBody>
      </p:sp>
      <p:sp>
        <p:nvSpPr>
          <p:cNvPr id="211" name="Google Shape;211;p42"/>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Cuban government had betrayed its democratic principles and needed to be overthrown to restore the legitimate Republic.</a:t>
            </a:r>
            <a:endParaRPr b="1" sz="1200">
              <a:solidFill>
                <a:srgbClr val="E95C3D"/>
              </a:solidFill>
              <a:latin typeface="Inter"/>
              <a:ea typeface="Inter"/>
              <a:cs typeface="Inter"/>
              <a:sym typeface="Inter"/>
            </a:endParaRPr>
          </a:p>
        </p:txBody>
      </p:sp>
      <p:pic>
        <p:nvPicPr>
          <p:cNvPr id="212" name="Google Shape;212;p42"/>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3" name="Google Shape;213;p42"/>
          <p:cNvGraphicFramePr/>
          <p:nvPr/>
        </p:nvGraphicFramePr>
        <p:xfrm>
          <a:off x="441647" y="3929291"/>
          <a:ext cx="3000000" cy="3000000"/>
        </p:xfrm>
        <a:graphic>
          <a:graphicData uri="http://schemas.openxmlformats.org/drawingml/2006/table">
            <a:tbl>
              <a:tblPr>
                <a:noFill/>
                <a:tableStyleId>{622D1D40-DF5F-4341-BA32-D39A5AF21B97}</a:tableStyleId>
              </a:tblPr>
              <a:tblGrid>
                <a:gridCol w="3216150"/>
                <a:gridCol w="3216150"/>
              </a:tblGrid>
              <a:tr h="39172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102775">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“Poor country! One morning the citizens woke up dismayed... a man named Fulgencio Batista had just perpetrated the appalling crime that no one had expected.”</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“I am that humble citizen... who one day demanded in vain that the Courts punish the power-hungry men who had violated the law... Now that it is I who am accused for attempting to overthrow this illegal regime...”</a:t>
                      </a:r>
                      <a:endParaRPr b="1" sz="1200">
                        <a:solidFill>
                          <a:srgbClr val="E95C3D"/>
                        </a:solidFill>
                        <a:latin typeface="Inter"/>
                        <a:ea typeface="Inter"/>
                        <a:cs typeface="Inter"/>
                        <a:sym typeface="Inter"/>
                      </a:endParaRPr>
                    </a:p>
                  </a:txBody>
                  <a:tcPr marT="87275" marB="87275" marR="86050" marL="86050"/>
                </a:tc>
              </a:tr>
              <a:tr h="913400">
                <a:tc>
                  <a:txBody>
                    <a:bodyPr/>
                    <a:lstStyle/>
                    <a:p>
                      <a:pPr indent="0" lvl="0" marL="0" rtl="0" algn="l">
                        <a:spcBef>
                          <a:spcPts val="0"/>
                        </a:spcBef>
                        <a:spcAft>
                          <a:spcPts val="0"/>
                        </a:spcAft>
                        <a:buNone/>
                      </a:pPr>
                      <a:r>
                        <a:rPr lang="en" sz="1000">
                          <a:latin typeface="Inter"/>
                          <a:ea typeface="Inter"/>
                          <a:cs typeface="Inter"/>
                          <a:sym typeface="Inter"/>
                        </a:rPr>
                        <a:t>How does this quote support the claim?</a:t>
                      </a:r>
                      <a:endParaRPr sz="10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This quote shows Castro believed the government had been illegitimately seized through a coup, justifying his resistance.</a:t>
                      </a:r>
                      <a:endParaRPr b="1" sz="1000">
                        <a:solidFill>
                          <a:srgbClr val="E95C3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How does this quote support the claim?</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It frames Castro's rebellion as a defense of the law and Constitution, not a crime, positioning him as a defender of justice.</a:t>
                      </a:r>
                      <a:endParaRPr b="1" sz="1000">
                        <a:solidFill>
                          <a:srgbClr val="E95C3D"/>
                        </a:solidFill>
                        <a:latin typeface="Inter"/>
                        <a:ea typeface="Inter"/>
                        <a:cs typeface="Inter"/>
                        <a:sym typeface="Inter"/>
                      </a:endParaRPr>
                    </a:p>
                  </a:txBody>
                  <a:tcPr marT="87275" marB="87275" marR="86050" marL="86050"/>
                </a:tc>
              </a:tr>
            </a:tbl>
          </a:graphicData>
        </a:graphic>
      </p:graphicFrame>
      <p:sp>
        <p:nvSpPr>
          <p:cNvPr id="214" name="Google Shape;214;p42"/>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215" name="Google Shape;215;p42"/>
          <p:cNvGraphicFramePr/>
          <p:nvPr/>
        </p:nvGraphicFramePr>
        <p:xfrm>
          <a:off x="441650" y="6616900"/>
          <a:ext cx="3000000" cy="3000000"/>
        </p:xfrm>
        <a:graphic>
          <a:graphicData uri="http://schemas.openxmlformats.org/drawingml/2006/table">
            <a:tbl>
              <a:tblPr>
                <a:noFill/>
                <a:tableStyleId>{622D1D40-DF5F-4341-BA32-D39A5AF21B97}</a:tableStyleId>
              </a:tblPr>
              <a:tblGrid>
                <a:gridCol w="2144100"/>
                <a:gridCol w="2144100"/>
                <a:gridCol w="2144100"/>
              </a:tblGrid>
              <a:tr h="320275">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1691300">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called for the defense of Cuba’s Constitution and stood up against the dictatorship of Batista. He argued that the people had the right to resist a government that had betrayed Cuban ideals and taken power illegally.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rejected foreign imperialism and promoted a government led by Chinese workers and peasants. He emphasized that China needed to be free from Western influence and aligned with socialist nations.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declared Vietnam’s independence from French colonial rule. He argued that the French had denied basic rights and caused great suffering, and that Vietnam had earned the right to govern itself.</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9" name="Shape 219"/>
        <p:cNvGrpSpPr/>
        <p:nvPr/>
      </p:nvGrpSpPr>
      <p:grpSpPr>
        <a:xfrm>
          <a:off x="0" y="0"/>
          <a:ext cx="0" cy="0"/>
          <a:chOff x="0" y="0"/>
          <a:chExt cx="0" cy="0"/>
        </a:xfrm>
      </p:grpSpPr>
      <p:pic>
        <p:nvPicPr>
          <p:cNvPr id="220" name="Google Shape;220;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1" name="Google Shape;221;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2" name="Google Shape;222;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3" name="Google Shape;223;p4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 (Exemplar)</a:t>
            </a:r>
            <a:endParaRPr sz="1800">
              <a:solidFill>
                <a:schemeClr val="dk1"/>
              </a:solidFill>
              <a:latin typeface="Halant"/>
              <a:ea typeface="Halant"/>
              <a:cs typeface="Halant"/>
              <a:sym typeface="Halant"/>
            </a:endParaRPr>
          </a:p>
        </p:txBody>
      </p:sp>
      <p:sp>
        <p:nvSpPr>
          <p:cNvPr id="224" name="Google Shape;224;p43"/>
          <p:cNvSpPr txBox="1"/>
          <p:nvPr/>
        </p:nvSpPr>
        <p:spPr>
          <a:xfrm>
            <a:off x="428450" y="483000"/>
            <a:ext cx="6715200" cy="21603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a:t>
            </a:r>
            <a:r>
              <a:rPr b="1" lang="en" sz="1200" u="sng">
                <a:solidFill>
                  <a:schemeClr val="accent1"/>
                </a:solidFill>
                <a:latin typeface="Inter"/>
                <a:ea typeface="Inter"/>
                <a:cs typeface="Inter"/>
                <a:sym typeface="Inter"/>
              </a:rPr>
              <a:t>Fidel Castro, Cuba</a:t>
            </a:r>
            <a:endParaRPr b="1" sz="1200" u="sng">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r>
              <a:rPr b="1" lang="en" sz="1200">
                <a:solidFill>
                  <a:schemeClr val="accent1"/>
                </a:solidFill>
                <a:latin typeface="Inter"/>
                <a:ea typeface="Inter"/>
                <a:cs typeface="Inter"/>
                <a:sym typeface="Inter"/>
              </a:rPr>
              <a:t>“I am that humble citizen who one day demanded in vain that the Courts punish the power-hungry men who had violated the law and torn our institutions to shreds.”</a:t>
            </a:r>
            <a:endParaRPr b="1" sz="1200">
              <a:solidFill>
                <a:schemeClr val="accent1"/>
              </a:solidFill>
              <a:latin typeface="Inter"/>
              <a:ea typeface="Inter"/>
              <a:cs typeface="Inter"/>
              <a:sym typeface="Inter"/>
            </a:endParaRPr>
          </a:p>
        </p:txBody>
      </p:sp>
      <p:graphicFrame>
        <p:nvGraphicFramePr>
          <p:cNvPr id="225" name="Google Shape;225;p43"/>
          <p:cNvGraphicFramePr/>
          <p:nvPr/>
        </p:nvGraphicFramePr>
        <p:xfrm>
          <a:off x="441500" y="2766138"/>
          <a:ext cx="3000000" cy="3000000"/>
        </p:xfrm>
        <a:graphic>
          <a:graphicData uri="http://schemas.openxmlformats.org/drawingml/2006/table">
            <a:tbl>
              <a:tblPr>
                <a:noFill/>
                <a:tableStyleId>{622D1D40-DF5F-4341-BA32-D39A5AF21B97}</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Government injustice and one man’s fight for the law</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Promoting unity against foreign imperialism</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Declaring national independence from France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Support for the working class and communist revolution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
        <p:nvSpPr>
          <p:cNvPr id="226" name="Google Shape;226;p43"/>
          <p:cNvSpPr/>
          <p:nvPr/>
        </p:nvSpPr>
        <p:spPr>
          <a:xfrm>
            <a:off x="2039950" y="54649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7" name="Google Shape;227;p43"/>
          <p:cNvSpPr/>
          <p:nvPr/>
        </p:nvSpPr>
        <p:spPr>
          <a:xfrm>
            <a:off x="3371075"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43"/>
          <p:cNvSpPr/>
          <p:nvPr/>
        </p:nvSpPr>
        <p:spPr>
          <a:xfrm>
            <a:off x="4690275" y="64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9" name="Google Shape;229;p43"/>
          <p:cNvSpPr/>
          <p:nvPr/>
        </p:nvSpPr>
        <p:spPr>
          <a:xfrm>
            <a:off x="6033300"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0" name="Google Shape;230;p43"/>
          <p:cNvSpPr/>
          <p:nvPr/>
        </p:nvSpPr>
        <p:spPr>
          <a:xfrm>
            <a:off x="1768500" y="709852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3"/>
          <p:cNvSpPr/>
          <p:nvPr/>
        </p:nvSpPr>
        <p:spPr>
          <a:xfrm>
            <a:off x="30996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3"/>
          <p:cNvSpPr/>
          <p:nvPr/>
        </p:nvSpPr>
        <p:spPr>
          <a:xfrm>
            <a:off x="44307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3" name="Google Shape;233;p43"/>
          <p:cNvSpPr/>
          <p:nvPr/>
        </p:nvSpPr>
        <p:spPr>
          <a:xfrm>
            <a:off x="57618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